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handoutMasterIdLst>
    <p:handoutMasterId r:id="rId57"/>
  </p:handoutMasterIdLst>
  <p:sldIdLst>
    <p:sldId id="272" r:id="rId2"/>
    <p:sldId id="393" r:id="rId3"/>
    <p:sldId id="358" r:id="rId4"/>
    <p:sldId id="375" r:id="rId5"/>
    <p:sldId id="360" r:id="rId6"/>
    <p:sldId id="361" r:id="rId7"/>
    <p:sldId id="291" r:id="rId8"/>
    <p:sldId id="292" r:id="rId9"/>
    <p:sldId id="380" r:id="rId10"/>
    <p:sldId id="377" r:id="rId11"/>
    <p:sldId id="378" r:id="rId12"/>
    <p:sldId id="379" r:id="rId13"/>
    <p:sldId id="293" r:id="rId14"/>
    <p:sldId id="295" r:id="rId15"/>
    <p:sldId id="381" r:id="rId16"/>
    <p:sldId id="382" r:id="rId17"/>
    <p:sldId id="383" r:id="rId18"/>
    <p:sldId id="298" r:id="rId19"/>
    <p:sldId id="301" r:id="rId20"/>
    <p:sldId id="302" r:id="rId21"/>
    <p:sldId id="304" r:id="rId22"/>
    <p:sldId id="306" r:id="rId23"/>
    <p:sldId id="395" r:id="rId24"/>
    <p:sldId id="308" r:id="rId25"/>
    <p:sldId id="309" r:id="rId26"/>
    <p:sldId id="310" r:id="rId27"/>
    <p:sldId id="312" r:id="rId28"/>
    <p:sldId id="313" r:id="rId29"/>
    <p:sldId id="315" r:id="rId30"/>
    <p:sldId id="314" r:id="rId31"/>
    <p:sldId id="319" r:id="rId32"/>
    <p:sldId id="322" r:id="rId33"/>
    <p:sldId id="330" r:id="rId34"/>
    <p:sldId id="318" r:id="rId35"/>
    <p:sldId id="323" r:id="rId36"/>
    <p:sldId id="325" r:id="rId37"/>
    <p:sldId id="351" r:id="rId38"/>
    <p:sldId id="346" r:id="rId39"/>
    <p:sldId id="349" r:id="rId40"/>
    <p:sldId id="389" r:id="rId41"/>
    <p:sldId id="384" r:id="rId42"/>
    <p:sldId id="385" r:id="rId43"/>
    <p:sldId id="362" r:id="rId44"/>
    <p:sldId id="364" r:id="rId45"/>
    <p:sldId id="365" r:id="rId46"/>
    <p:sldId id="386" r:id="rId47"/>
    <p:sldId id="387" r:id="rId48"/>
    <p:sldId id="388" r:id="rId49"/>
    <p:sldId id="390" r:id="rId50"/>
    <p:sldId id="396" r:id="rId51"/>
    <p:sldId id="392" r:id="rId52"/>
    <p:sldId id="391" r:id="rId53"/>
    <p:sldId id="372" r:id="rId54"/>
    <p:sldId id="394" r:id="rId55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6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56562-DC4D-4AA5-8630-FDEB33F1E579}" type="datetime1">
              <a:rPr lang="sl-SI" smtClean="0"/>
              <a:pPr/>
              <a:t>8. 04. 2020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04B22-9F99-47A4-A5AA-CFC75444275A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38118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95DCFF-7A3B-4198-A7C7-2B00A83CBFCC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sl-SI" smtClean="0"/>
              <a:pPr rtl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sl-SI" smtClean="0"/>
              <a:pPr rtl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0550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Pravokotnik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sl-SI" dirty="0"/>
            </a:p>
          </p:txBody>
        </p:sp>
        <p:cxnSp>
          <p:nvCxnSpPr>
            <p:cNvPr id="7" name="Raven povezovalnik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Raven povezovalnik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ovezovalnik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slov 8"/>
          <p:cNvSpPr>
            <a:spLocks noGrp="1"/>
          </p:cNvSpPr>
          <p:nvPr>
            <p:ph type="ctrTitle" hasCustomPrompt="1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kumimoji="0" lang="sl-SI" dirty="0"/>
          </a:p>
        </p:txBody>
      </p:sp>
      <p:sp>
        <p:nvSpPr>
          <p:cNvPr id="17" name="Podnaslov 16"/>
          <p:cNvSpPr>
            <a:spLocks noGrp="1"/>
          </p:cNvSpPr>
          <p:nvPr>
            <p:ph type="subTitle" idx="1" hasCustomPrompt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sl-SI" dirty="0" smtClean="0"/>
              <a:t>Kliknite, če želite urediti slog podnaslova matrice</a:t>
            </a:r>
            <a:endParaRPr kumimoji="0" lang="sl-SI" dirty="0"/>
          </a:p>
        </p:txBody>
      </p:sp>
      <p:sp>
        <p:nvSpPr>
          <p:cNvPr id="30" name="Označba mesta za datum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83BFD8-85C1-4FC1-B32F-29F1269BAA62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19" name="Označba mesta za nogo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27" name="Označba mesta za številko diapozitiva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77229-E80A-4991-973C-7D159892AC01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923BC8-446C-4628-A050-E70524FAF011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D2DD2A-5CAE-4235-8DA6-ACC61481F8EC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EF515F-88EF-49FB-A198-42B213E76718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3D586-9524-4CFF-9B35-17FB04A99273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83E709-E8C4-4871-9103-30FC2E980C0A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B1373-BB3B-4875-8EAE-99F257775020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C2D08E-1C10-490E-B29B-BDBB22F7C68E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  <a:p>
            <a:pPr lvl="1" rtl="0" eaLnBrk="1" latinLnBrk="0" hangingPunct="1"/>
            <a:r>
              <a:rPr lang="sl-SI" smtClean="0"/>
              <a:t>Druga raven</a:t>
            </a:r>
          </a:p>
          <a:p>
            <a:pPr lvl="2" rtl="0" eaLnBrk="1" latinLnBrk="0" hangingPunct="1"/>
            <a:r>
              <a:rPr lang="sl-SI" smtClean="0"/>
              <a:t>Tretja raven</a:t>
            </a:r>
          </a:p>
          <a:p>
            <a:pPr lvl="3" rtl="0" eaLnBrk="1" latinLnBrk="0" hangingPunct="1"/>
            <a:r>
              <a:rPr lang="sl-SI" smtClean="0"/>
              <a:t>Četrta raven</a:t>
            </a:r>
          </a:p>
          <a:p>
            <a:pPr lvl="4" rtl="0" eaLnBrk="1" latinLnBrk="0" hangingPunct="1"/>
            <a:r>
              <a:rPr lang="sl-SI" smtClean="0"/>
              <a:t>Peta raven</a:t>
            </a:r>
            <a:endParaRPr kumimoji="0"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7FD53-FD20-440F-841C-893BDD7332A7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z enim odrezanim in zaobljenim vogalom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/>
          </a:p>
        </p:txBody>
      </p:sp>
      <p:sp>
        <p:nvSpPr>
          <p:cNvPr id="12" name="Pravokotni trikotni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sl-SI" smtClean="0"/>
              <a:t>Uredite slog naslova matrice</a:t>
            </a:r>
            <a:endParaRPr kumimoji="0"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sl-SI" smtClean="0"/>
              <a:t>Kliknite ikono, če želite dodati sliko</a:t>
            </a:r>
            <a:endParaRPr kumimoji="0"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sl-SI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45E7F6-CC49-44B1-893D-C9CB9E49F531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  <p:sp>
        <p:nvSpPr>
          <p:cNvPr id="10" name="Prostoročno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sl-SI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očno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sl-SI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Pravokotnik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dirty="0"/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Prostoročno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sl-SI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Prostoročno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sl-SI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Skupina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Prostoročno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sl-SI" sz="1800" dirty="0"/>
                </a:p>
              </p:txBody>
            </p:sp>
            <p:sp>
              <p:nvSpPr>
                <p:cNvPr id="33" name="Prostoročno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sl-SI" sz="1800" dirty="0"/>
                </a:p>
              </p:txBody>
            </p:sp>
          </p:grpSp>
        </p:grpSp>
      </p:grpSp>
      <p:sp>
        <p:nvSpPr>
          <p:cNvPr id="9" name="Označba mesta za naslov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kumimoji="0" lang="sl-SI" dirty="0"/>
          </a:p>
        </p:txBody>
      </p:sp>
      <p:sp>
        <p:nvSpPr>
          <p:cNvPr id="30" name="Označba mesta za besedilo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sl-SI" dirty="0" smtClean="0"/>
              <a:t>Uredite sloge besedila matrice</a:t>
            </a:r>
          </a:p>
          <a:p>
            <a:pPr lvl="1" rtl="0" eaLnBrk="1" latinLnBrk="0" hangingPunct="1"/>
            <a:r>
              <a:rPr lang="sl-SI" dirty="0" smtClean="0"/>
              <a:t>Druga raven</a:t>
            </a:r>
          </a:p>
          <a:p>
            <a:pPr lvl="2" rtl="0" eaLnBrk="1" latinLnBrk="0" hangingPunct="1"/>
            <a:r>
              <a:rPr lang="sl-SI" dirty="0" smtClean="0"/>
              <a:t>Tretja raven</a:t>
            </a:r>
          </a:p>
          <a:p>
            <a:pPr lvl="3" rtl="0" eaLnBrk="1" latinLnBrk="0" hangingPunct="1"/>
            <a:r>
              <a:rPr lang="sl-SI" dirty="0" smtClean="0"/>
              <a:t>Četrta raven</a:t>
            </a:r>
          </a:p>
          <a:p>
            <a:pPr lvl="4" rtl="0" eaLnBrk="1" latinLnBrk="0" hangingPunct="1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10" name="Označba mesta za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008D0D69-D5A0-4F0C-8106-14E3E3FA6E9D}" type="datetime1">
              <a:rPr lang="sl-SI" smtClean="0"/>
              <a:pPr rtl="0"/>
              <a:t>8. 04. 2020</a:t>
            </a:fld>
            <a:endParaRPr lang="sl-SI" dirty="0"/>
          </a:p>
        </p:txBody>
      </p:sp>
      <p:sp>
        <p:nvSpPr>
          <p:cNvPr id="22" name="Označba mesta za nogo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18" name="Označba mesta za številko diapoz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sl-SI" smtClean="0"/>
              <a:pPr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711200" y="3504897"/>
            <a:ext cx="10468864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RDEČA KAPICA </a:t>
            </a:r>
            <a:br>
              <a:rPr lang="sl-SI" dirty="0" smtClean="0"/>
            </a:br>
            <a:r>
              <a:rPr lang="sl-SI" dirty="0" smtClean="0"/>
              <a:t>UMETNIŠKA IZKUŠNJA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likovno ustvarjanje po motivu pravljice: Rdeča kapica, brata Grimm</a:t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2018 – marec 2019</a:t>
            </a:r>
            <a:endParaRPr lang="sl-SI" sz="31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858684" y="5297775"/>
            <a:ext cx="10321380" cy="553515"/>
          </a:xfrm>
        </p:spPr>
        <p:txBody>
          <a:bodyPr rtlCol="0"/>
          <a:lstStyle/>
          <a:p>
            <a:pPr rtl="0"/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Vrtec Ljutomer</a:t>
            </a:r>
          </a:p>
          <a:p>
            <a:pPr rtl="0"/>
            <a:endParaRPr lang="sl-SI" dirty="0"/>
          </a:p>
        </p:txBody>
      </p:sp>
      <p:sp>
        <p:nvSpPr>
          <p:cNvPr id="12" name="Pravokotnik 11"/>
          <p:cNvSpPr/>
          <p:nvPr/>
        </p:nvSpPr>
        <p:spPr>
          <a:xfrm>
            <a:off x="615143" y="6258472"/>
            <a:ext cx="7861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/>
              <a:t>Operacijo sofinancirata Republika Slovenija in Evropska unija iz Evropskega socialnega sklada. </a:t>
            </a:r>
            <a:endParaRPr lang="sl-SI" sz="1400" dirty="0"/>
          </a:p>
        </p:txBody>
      </p:sp>
      <p:pic>
        <p:nvPicPr>
          <p:cNvPr id="13" name="Slika 12" descr="C:\Users\Petra\Desktop\PETIDA\logo\logo petida-0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382" y="205265"/>
            <a:ext cx="1203394" cy="9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517" y="-1"/>
            <a:ext cx="1180407" cy="1180407"/>
          </a:xfrm>
          <a:prstGeom prst="rect">
            <a:avLst/>
          </a:prstGeom>
          <a:noFill/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449350A-637D-44E1-98CC-9CB1860368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82" y="482138"/>
            <a:ext cx="1912721" cy="341197"/>
          </a:xfrm>
          <a:prstGeom prst="rect">
            <a:avLst/>
          </a:prstGeom>
        </p:spPr>
      </p:pic>
      <p:pic>
        <p:nvPicPr>
          <p:cNvPr id="16" name="Picture 2" descr="MIZS_slovenščina">
            <a:extLst>
              <a:ext uri="{FF2B5EF4-FFF2-40B4-BE49-F238E27FC236}">
                <a16:creationId xmlns:a16="http://schemas.microsoft.com/office/drawing/2014/main" id="{2805C079-7AFB-4F0D-812E-A82657D2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07" y="442880"/>
            <a:ext cx="2495894" cy="40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Logo_EKP_socialni_sklad_SLO_slogan">
            <a:extLst>
              <a:ext uri="{FF2B5EF4-FFF2-40B4-BE49-F238E27FC236}">
                <a16:creationId xmlns:a16="http://schemas.microsoft.com/office/drawing/2014/main" id="{A2E32C6F-17CE-4E81-A267-69D2BA5B9F7D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57115" y="0"/>
            <a:ext cx="2214207" cy="105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Slika 17" descr="cid:part5.CCD4ADCF.A8D7DF0D@pef.upr.si">
            <a:extLst>
              <a:ext uri="{FF2B5EF4-FFF2-40B4-BE49-F238E27FC236}">
                <a16:creationId xmlns:a16="http://schemas.microsoft.com/office/drawing/2014/main" id="{7320FFCC-CD81-4C48-BD28-98A94AFFDFC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65" y="303060"/>
            <a:ext cx="1170573" cy="69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744583" y="4702629"/>
            <a:ext cx="54080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sl-SI" dirty="0" err="1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666205" y="328933"/>
            <a:ext cx="9849394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Ogledali smo si predstavo Rdeča kapica, katera jim je bila zelo všeč in so jo hoteli gledati večkrat. Po ogledu predstave smo se pogovarjali o likih v zgodbici in jih narisali. </a:t>
            </a:r>
            <a:endParaRPr lang="sl-SI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06" y="1605091"/>
            <a:ext cx="6055229" cy="4138129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72462" y="5525589"/>
            <a:ext cx="42719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sl-SI" dirty="0" err="1" smtClean="0"/>
          </a:p>
        </p:txBody>
      </p:sp>
      <p:sp>
        <p:nvSpPr>
          <p:cNvPr id="8" name="PoljeZBesedilom 7"/>
          <p:cNvSpPr txBox="1"/>
          <p:nvPr/>
        </p:nvSpPr>
        <p:spPr>
          <a:xfrm>
            <a:off x="744583" y="5710255"/>
            <a:ext cx="106854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Avtor: Neža Kristina Z.; Naslov dela: Volk; Tehnika: risanje s flomastri </a:t>
            </a:r>
          </a:p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Komentar: želim </a:t>
            </a:r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si, da volk ne bi bil strašen, ampak prijazen. Da ne bi požrl Rdeče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Kapice, </a:t>
            </a:r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babice in da ne bi bil tak glasen.</a:t>
            </a:r>
            <a:endParaRPr lang="sl-S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67" y="1015774"/>
            <a:ext cx="7711252" cy="457950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79418" y="5702531"/>
            <a:ext cx="89361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dirty="0"/>
              <a:t>Avtor: </a:t>
            </a:r>
            <a:r>
              <a:rPr lang="sl-SI" dirty="0" smtClean="0"/>
              <a:t>Eva K.  </a:t>
            </a:r>
            <a:r>
              <a:rPr lang="sl-SI" dirty="0"/>
              <a:t>Naslov dela: </a:t>
            </a:r>
            <a:r>
              <a:rPr lang="sl-SI" dirty="0" smtClean="0"/>
              <a:t>Rdeča kapica; </a:t>
            </a:r>
            <a:r>
              <a:rPr lang="sl-SI" dirty="0"/>
              <a:t>Tehnika: risanje s flomastri </a:t>
            </a:r>
          </a:p>
          <a:p>
            <a:r>
              <a:rPr lang="sl-SI" dirty="0"/>
              <a:t>Komentar: </a:t>
            </a:r>
            <a:r>
              <a:rPr lang="sl-SI" dirty="0" smtClean="0"/>
              <a:t>narisala </a:t>
            </a:r>
            <a:r>
              <a:rPr lang="sl-SI" dirty="0"/>
              <a:t>sem babico, volka, Rdečo kapico in njeno mamo.</a:t>
            </a:r>
          </a:p>
        </p:txBody>
      </p:sp>
    </p:spTree>
    <p:extLst>
      <p:ext uri="{BB962C8B-B14F-4D97-AF65-F5344CB8AC3E}">
        <p14:creationId xmlns:p14="http://schemas.microsoft.com/office/powerpoint/2010/main" val="20494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854926" y="732473"/>
            <a:ext cx="7764572" cy="493680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711234" y="5760720"/>
            <a:ext cx="91701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dirty="0"/>
              <a:t>Avtor</a:t>
            </a:r>
            <a:r>
              <a:rPr lang="sl-SI" dirty="0" smtClean="0"/>
              <a:t>: Jurij A. </a:t>
            </a:r>
            <a:r>
              <a:rPr lang="sl-SI" dirty="0"/>
              <a:t>; Naslov dela: </a:t>
            </a:r>
            <a:r>
              <a:rPr lang="sl-SI" dirty="0" smtClean="0"/>
              <a:t>Volčja družina; </a:t>
            </a:r>
            <a:r>
              <a:rPr lang="sl-SI" dirty="0"/>
              <a:t>Tehnika: risanje s flomastri </a:t>
            </a:r>
          </a:p>
          <a:p>
            <a:r>
              <a:rPr lang="sl-SI" dirty="0"/>
              <a:t>Komentar</a:t>
            </a:r>
            <a:r>
              <a:rPr lang="sl-SI" dirty="0" smtClean="0"/>
              <a:t>: </a:t>
            </a:r>
            <a:r>
              <a:rPr lang="it-IT" dirty="0" err="1"/>
              <a:t>ati</a:t>
            </a:r>
            <a:r>
              <a:rPr lang="it-IT" dirty="0"/>
              <a:t>, </a:t>
            </a:r>
            <a:r>
              <a:rPr lang="it-IT" dirty="0" err="1"/>
              <a:t>mama</a:t>
            </a:r>
            <a:r>
              <a:rPr lang="it-IT" dirty="0"/>
              <a:t> in </a:t>
            </a:r>
            <a:r>
              <a:rPr lang="it-IT" dirty="0" err="1"/>
              <a:t>dva</a:t>
            </a:r>
            <a:r>
              <a:rPr lang="it-IT" dirty="0"/>
              <a:t> </a:t>
            </a:r>
            <a:r>
              <a:rPr lang="sl-SI" dirty="0" smtClean="0"/>
              <a:t>mala </a:t>
            </a:r>
            <a:r>
              <a:rPr lang="sl-SI" dirty="0" err="1" smtClean="0"/>
              <a:t>volkeca</a:t>
            </a:r>
            <a:r>
              <a:rPr lang="it-IT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042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3099" y="1019972"/>
            <a:ext cx="10972800" cy="1143000"/>
          </a:xfrm>
        </p:spPr>
        <p:txBody>
          <a:bodyPr>
            <a:normAutofit/>
          </a:bodyPr>
          <a:lstStyle/>
          <a:p>
            <a:r>
              <a:rPr lang="sl-SI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korak: </a:t>
            </a:r>
            <a:r>
              <a:rPr lang="sl-SI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SEZNANJANJE, </a:t>
            </a:r>
            <a:r>
              <a:rPr lang="sl-SI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OSMISLITEV</a:t>
            </a:r>
            <a: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48640" y="2294312"/>
            <a:ext cx="11033760" cy="40302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Kdo je Rdeč kapica, kaj ima v košari, kaj najde na sprehodu, </a:t>
            </a:r>
          </a:p>
          <a:p>
            <a:pPr>
              <a:buNone/>
            </a:pP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kaj bi mi dali v košaro, kam bi odšli na sprehod…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9579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325022"/>
            <a:ext cx="10972800" cy="50999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RAZISKOVANJE</a:t>
            </a:r>
            <a:endParaRPr lang="sl-SI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454" y="932899"/>
            <a:ext cx="3801376" cy="5072462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409705" y="6150114"/>
            <a:ext cx="39320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Na travniku in gozdu  smo iskali in fotografirali cvetlice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1313" y="1256929"/>
            <a:ext cx="5799156" cy="4349366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4510249" y="5752407"/>
            <a:ext cx="61134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Iskanje in primerjanje najdenih cvetlic v Mali enciklopediji</a:t>
            </a:r>
          </a:p>
        </p:txBody>
      </p:sp>
    </p:spTree>
    <p:extLst>
      <p:ext uri="{BB962C8B-B14F-4D97-AF65-F5344CB8AC3E}">
        <p14:creationId xmlns:p14="http://schemas.microsoft.com/office/powerpoint/2010/main" val="33949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725" y="1087482"/>
            <a:ext cx="6518365" cy="488877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267097" y="6061166"/>
            <a:ext cx="88827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Primerjanje fotografiranih cvetlic s slikami iz revij, enciklopedije…  </a:t>
            </a:r>
          </a:p>
        </p:txBody>
      </p:sp>
    </p:spTree>
    <p:extLst>
      <p:ext uri="{BB962C8B-B14F-4D97-AF65-F5344CB8AC3E}">
        <p14:creationId xmlns:p14="http://schemas.microsoft.com/office/powerpoint/2010/main" val="36117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669" y="425646"/>
            <a:ext cx="7316155" cy="547876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93669" y="6103917"/>
            <a:ext cx="77854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Mi na sprehodu… Gibalno uprizarjanje gibanja cvetlic.</a:t>
            </a:r>
          </a:p>
        </p:txBody>
      </p:sp>
    </p:spTree>
    <p:extLst>
      <p:ext uri="{BB962C8B-B14F-4D97-AF65-F5344CB8AC3E}">
        <p14:creationId xmlns:p14="http://schemas.microsoft.com/office/powerpoint/2010/main" val="16831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60515" y="976151"/>
            <a:ext cx="9901646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  <a:p>
            <a:r>
              <a:rPr lang="sl-SI" sz="24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biranje in pogovor o dobrotah v košari, ki jo je rdeča kapica nesla k babici</a:t>
            </a:r>
            <a:endParaRPr lang="sl-SI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808" y="1858305"/>
            <a:ext cx="5537483" cy="415577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309360" y="2011680"/>
            <a:ext cx="4950823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Komentarji otrok ob vprašanju »Zakaj bomo nesli k babici naše dobrote</a:t>
            </a: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«:</a:t>
            </a:r>
            <a:endParaRPr lang="sl-SI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bo ozdravela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Nesli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ji bomo vitamine.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Prinesel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sem ji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kuki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, da se bo posladkala.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Jaz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sem ji prinesel jajčka, da jih bo spekel lovec.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se bo okrepčala, pa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sz="2000" dirty="0" err="1">
                <a:latin typeface="Times New Roman" pitchFamily="18" charset="0"/>
                <a:cs typeface="Times New Roman" pitchFamily="18" charset="0"/>
              </a:rPr>
              <a:t>nede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tak hitro umrla.</a:t>
            </a:r>
          </a:p>
        </p:txBody>
      </p:sp>
    </p:spTree>
    <p:extLst>
      <p:ext uri="{BB962C8B-B14F-4D97-AF65-F5344CB8AC3E}">
        <p14:creationId xmlns:p14="http://schemas.microsoft.com/office/powerpoint/2010/main" val="4075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1558925"/>
            <a:ext cx="10972800" cy="66833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l-SI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korak</a:t>
            </a:r>
            <a:r>
              <a:rPr lang="sl-SI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DIALOŠKOST</a:t>
            </a:r>
            <a:r>
              <a:rPr lang="sl-SI" sz="5400" dirty="0" smtClean="0"/>
              <a:t/>
            </a:r>
            <a:br>
              <a:rPr lang="sl-SI" sz="5400" dirty="0" smtClean="0"/>
            </a:b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705394" y="1166843"/>
            <a:ext cx="843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78823" y="2068180"/>
            <a:ext cx="1006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košaro dobrot v galerijo kjer srečamo Rdečo kapico na sliki…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3469" y="42145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Galerija Murska Sobota </a:t>
            </a:r>
            <a:b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priprava metodologije vodstev: Katja Bednarik Sudec; izvedba vodstev: Jelka </a:t>
            </a:r>
            <a:r>
              <a:rPr lang="sl-SI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Geder</a:t>
            </a: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Irma </a:t>
            </a:r>
            <a:r>
              <a:rPr lang="sl-SI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Brodnjak</a:t>
            </a:r>
            <a:endParaRPr lang="sl-SI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8924" y="1982781"/>
            <a:ext cx="10377948" cy="4009103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Pozdrav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3" y="2138629"/>
            <a:ext cx="6420585" cy="44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80109" y="1985931"/>
            <a:ext cx="11457709" cy="4059990"/>
          </a:xfrm>
        </p:spPr>
        <p:txBody>
          <a:bodyPr rtlCol="0">
            <a:normAutofit fontScale="90000"/>
          </a:bodyPr>
          <a:lstStyle/>
          <a:p>
            <a:pPr marL="685800" indent="-685800" rtl="0">
              <a:buFont typeface="Wingdings" panose="05000000000000000000" pitchFamily="2" charset="2"/>
              <a:buChar char="§"/>
            </a:pP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Ustvarjalci:</a:t>
            </a:r>
            <a:br>
              <a:rPr lang="sl-SI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Vrtec </a:t>
            </a:r>
            <a:r>
              <a:rPr lang="sl-SI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Ljutomer</a:t>
            </a:r>
            <a:r>
              <a:rPr lang="sl-SI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kupina otrok starih 4 - 5let</a:t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Simona Kosi in Ingrid Štefančič, vzgojiteljici</a:t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Ksenija Kosi, ravnateljica </a:t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Umetnica: 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Katja Bednarik Sudec</a:t>
            </a:r>
            <a:r>
              <a:rPr lang="sl-SI" sz="31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Kulturna ustanova: 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Galerija Murska Sobota, Splošna </a:t>
            </a:r>
            <a:r>
              <a:rPr lang="sl-SI" sz="31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njižnica Ljutomer</a:t>
            </a:r>
            <a: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Strokovna podpora: 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Darja Štirn, Petra Štirn Janota, Robi Kroflič </a:t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 FF in Zavod PETIDA </a:t>
            </a:r>
            <a: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31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sz="31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2509" y="648393"/>
            <a:ext cx="11186194" cy="5027278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podbujanje asociativnega govora z jedmi iz košare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8" y="1489241"/>
            <a:ext cx="5917592" cy="43360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ADC3FA-0A8C-4BC8-853C-B2424D773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05" y="1941157"/>
            <a:ext cx="2545670" cy="327451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6676059" y="5241946"/>
            <a:ext cx="5070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Franc Mesarič, Brez naslova, 1999, akril, platno, 90 x 70 cm</a:t>
            </a:r>
          </a:p>
        </p:txBody>
      </p:sp>
      <p:sp>
        <p:nvSpPr>
          <p:cNvPr id="6" name="Pravokotnik 5"/>
          <p:cNvSpPr/>
          <p:nvPr/>
        </p:nvSpPr>
        <p:spPr>
          <a:xfrm>
            <a:off x="498763" y="6018415"/>
            <a:ext cx="3557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uča </a:t>
            </a: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na sliki - bučna semena </a:t>
            </a:r>
          </a:p>
        </p:txBody>
      </p:sp>
    </p:spTree>
    <p:extLst>
      <p:ext uri="{BB962C8B-B14F-4D97-AF65-F5344CB8AC3E}">
        <p14:creationId xmlns:p14="http://schemas.microsoft.com/office/powerpoint/2010/main" val="37249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282634" y="864524"/>
            <a:ext cx="3406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Asociativni govor</a:t>
            </a:r>
            <a:endParaRPr lang="sl-S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" y="1612147"/>
            <a:ext cx="6421407" cy="428093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40EE14A-038B-46A2-A593-FA8122C1E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29" y="1662023"/>
            <a:ext cx="4133552" cy="3277895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7253125" y="5020548"/>
            <a:ext cx="43947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Franc Mesarič, Brez naslova I, 2014</a:t>
            </a:r>
          </a:p>
          <a:p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akril, platno, 119,7 x 150 cm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82632" y="5918661"/>
            <a:ext cx="7465505" cy="6771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Poskušanje različnih semen: sončnična semena, lanena semena, sezam </a:t>
            </a:r>
          </a:p>
          <a:p>
            <a:endParaRPr lang="sl-SI" dirty="0" err="1" smtClean="0"/>
          </a:p>
        </p:txBody>
      </p:sp>
    </p:spTree>
    <p:extLst>
      <p:ext uri="{BB962C8B-B14F-4D97-AF65-F5344CB8AC3E}">
        <p14:creationId xmlns:p14="http://schemas.microsoft.com/office/powerpoint/2010/main" val="23298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0"/>
            <a:ext cx="8956590" cy="6858000"/>
          </a:xfrm>
        </p:spPr>
      </p:pic>
    </p:spTree>
    <p:extLst>
      <p:ext uri="{BB962C8B-B14F-4D97-AF65-F5344CB8AC3E}">
        <p14:creationId xmlns:p14="http://schemas.microsoft.com/office/powerpoint/2010/main" val="27006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9" y="1280161"/>
            <a:ext cx="7904515" cy="5249208"/>
          </a:xfrm>
        </p:spPr>
      </p:pic>
      <p:sp>
        <p:nvSpPr>
          <p:cNvPr id="5" name="Pravokotnik 4"/>
          <p:cNvSpPr/>
          <p:nvPr/>
        </p:nvSpPr>
        <p:spPr>
          <a:xfrm>
            <a:off x="1812174" y="598517"/>
            <a:ext cx="3591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Vmesno gibanje po galeriji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3" y="813760"/>
            <a:ext cx="8737272" cy="5824848"/>
          </a:xfrm>
        </p:spPr>
      </p:pic>
      <p:sp>
        <p:nvSpPr>
          <p:cNvPr id="5" name="Pravokotnik 4"/>
          <p:cNvSpPr/>
          <p:nvPr/>
        </p:nvSpPr>
        <p:spPr>
          <a:xfrm>
            <a:off x="864524" y="332509"/>
            <a:ext cx="2875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Prihod Rdeče kapice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8" y="1258498"/>
            <a:ext cx="8125670" cy="5368695"/>
          </a:xfrm>
        </p:spPr>
      </p:pic>
      <p:sp>
        <p:nvSpPr>
          <p:cNvPr id="5" name="Pravokotnik 4"/>
          <p:cNvSpPr/>
          <p:nvPr/>
        </p:nvSpPr>
        <p:spPr>
          <a:xfrm>
            <a:off x="262779" y="201479"/>
            <a:ext cx="88729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Nadaljevanje ogleda z Rdečo kapico/ umetnico </a:t>
            </a:r>
          </a:p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(otroci jo spontano učijo kako gledati slike, poizkušati, tipati, govoriti</a:t>
            </a:r>
            <a:r>
              <a:rPr lang="sl-SI" sz="2400" dirty="0" smtClean="0"/>
              <a:t>)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5068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4" y="1862587"/>
            <a:ext cx="6928015" cy="4761271"/>
          </a:xfrm>
        </p:spPr>
      </p:pic>
      <p:sp>
        <p:nvSpPr>
          <p:cNvPr id="5" name="Pravokotnik 4"/>
          <p:cNvSpPr/>
          <p:nvPr/>
        </p:nvSpPr>
        <p:spPr>
          <a:xfrm>
            <a:off x="493391" y="1115203"/>
            <a:ext cx="737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Tipanje „morja“ – eden od motivov na razstavljenih slikah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AD1ED02-299A-4C43-8119-87240E49B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8" y="3109875"/>
            <a:ext cx="3304026" cy="3468201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7651495" y="2294313"/>
            <a:ext cx="4540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Franc Mesarič, Kopalci, 2010, akril, platno, 147,5 x 141 cm 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59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01" y="212912"/>
            <a:ext cx="4375712" cy="6526128"/>
          </a:xfrm>
        </p:spPr>
      </p:pic>
      <p:sp>
        <p:nvSpPr>
          <p:cNvPr id="5" name="Pravokotnik 4"/>
          <p:cNvSpPr/>
          <p:nvPr/>
        </p:nvSpPr>
        <p:spPr>
          <a:xfrm>
            <a:off x="300319" y="1444720"/>
            <a:ext cx="6301725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 smtClean="0"/>
          </a:p>
          <a:p>
            <a:r>
              <a:rPr lang="sl-SI" sz="2600" dirty="0" smtClean="0">
                <a:latin typeface="Times New Roman" pitchFamily="18" charset="0"/>
                <a:cs typeface="Times New Roman" pitchFamily="18" charset="0"/>
              </a:rPr>
              <a:t>Ogled slik „Rdeča kapica I – IV“ </a:t>
            </a:r>
          </a:p>
          <a:p>
            <a:r>
              <a:rPr lang="sl-SI" sz="2600" dirty="0" smtClean="0">
                <a:latin typeface="Times New Roman" pitchFamily="18" charset="0"/>
                <a:cs typeface="Times New Roman" pitchFamily="18" charset="0"/>
              </a:rPr>
              <a:t>iz galerijske zbirke; </a:t>
            </a:r>
          </a:p>
          <a:p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avtorica: 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atja Bednarik </a:t>
            </a:r>
            <a:r>
              <a:rPr lang="sl-SI" dirty="0" err="1" smtClean="0">
                <a:latin typeface="Times New Roman" pitchFamily="18" charset="0"/>
                <a:cs typeface="Times New Roman" pitchFamily="18" charset="0"/>
              </a:rPr>
              <a:t>Sudec</a:t>
            </a:r>
            <a:endParaRPr lang="sl-SI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Akterka na sliki: deklica Karla, 7 let, s svojim muckom (volkcem)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63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44" y="308522"/>
            <a:ext cx="2919809" cy="6250219"/>
          </a:xfrm>
        </p:spPr>
      </p:pic>
      <p:sp>
        <p:nvSpPr>
          <p:cNvPr id="6" name="Pravokotnik 5"/>
          <p:cNvSpPr/>
          <p:nvPr/>
        </p:nvSpPr>
        <p:spPr>
          <a:xfrm>
            <a:off x="0" y="1297547"/>
            <a:ext cx="1895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Predstavitev slike</a:t>
            </a:r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12" y="278194"/>
            <a:ext cx="6979204" cy="62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8" y="2212614"/>
            <a:ext cx="5586152" cy="3818025"/>
          </a:xfrm>
        </p:spPr>
      </p:pic>
      <p:sp>
        <p:nvSpPr>
          <p:cNvPr id="5" name="Pravokotnik 4"/>
          <p:cNvSpPr/>
          <p:nvPr/>
        </p:nvSpPr>
        <p:spPr>
          <a:xfrm>
            <a:off x="315884" y="1081952"/>
            <a:ext cx="676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Piknik v galeriji, preoblačenje v Rdečo kapico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grad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68" y="2211186"/>
            <a:ext cx="5766655" cy="38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94851" y="598516"/>
            <a:ext cx="10972800" cy="6259484"/>
          </a:xfrm>
        </p:spPr>
        <p:txBody>
          <a:bodyPr>
            <a:normAutofit/>
          </a:bodyPr>
          <a:lstStyle/>
          <a:p>
            <a:pPr marL="27432" indent="0">
              <a:buNone/>
            </a:pPr>
            <a:r>
              <a:rPr lang="sl-SI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KURIKULARNO PODROČJE: </a:t>
            </a:r>
            <a:r>
              <a:rPr lang="sl-SI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UMETNOST </a:t>
            </a:r>
            <a:r>
              <a:rPr lang="sl-SI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–likovna umetnost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Spodbujanje radovednosti in veselja do umetniških dejavnosti, umetnosti in različnosti.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Razvijanje 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ustvarjalnosti in vztrajnosti pri umetniških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dejavnostih.</a:t>
            </a:r>
          </a:p>
          <a:p>
            <a:pPr>
              <a:buNone/>
            </a:pPr>
            <a:endParaRPr lang="sl-SI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sl-SI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MEDPODROČNE POVEZAVE: Jezik, narava, gibanje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Poslušanje, razumevanje in doživljanje jezika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Odkrivanje, spoznavanje  narave in živih bitij, njihova okolja in sebe kot enega izmed njih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Omogočanje in spodbujanje gibalne dejavnosti otrok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192" lvl="1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22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0607" y="1047404"/>
            <a:ext cx="10972800" cy="49379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Sledil je „tek po galeriji“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metode ogleda s tekom in primerjava „Koliko slik in kaj opazim, ko tečem in kaj in koliko vidim, ko grem počasi, še počasneje, …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Sprostitev za otroke ter hkrati motivacija – dovoljenje igrivosti; upoštevanje telesa in želje po gibanju, … 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Komentar: s to metodo je priporočljivo ogled pričeti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saj ima drugačen učinek kot na koncu: nevsiljivo nam pojasni, da je za natančno opazovanje bolje hoditi, gledati počasi/ ali pa jo izpeljemo, ko opazimo upad koncentracije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38" y="398167"/>
            <a:ext cx="9073931" cy="6176844"/>
          </a:xfrm>
        </p:spPr>
      </p:pic>
      <p:sp>
        <p:nvSpPr>
          <p:cNvPr id="6" name="Pravokotnik 5"/>
          <p:cNvSpPr/>
          <p:nvPr/>
        </p:nvSpPr>
        <p:spPr>
          <a:xfrm>
            <a:off x="391143" y="1223805"/>
            <a:ext cx="794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Tek</a:t>
            </a:r>
          </a:p>
        </p:txBody>
      </p:sp>
    </p:spTree>
    <p:extLst>
      <p:ext uri="{BB962C8B-B14F-4D97-AF65-F5344CB8AC3E}">
        <p14:creationId xmlns:p14="http://schemas.microsoft.com/office/powerpoint/2010/main" val="21474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2" y="1091070"/>
            <a:ext cx="8018206" cy="5345472"/>
          </a:xfrm>
        </p:spPr>
      </p:pic>
      <p:sp>
        <p:nvSpPr>
          <p:cNvPr id="5" name="Pravokotnik 4"/>
          <p:cNvSpPr/>
          <p:nvPr/>
        </p:nvSpPr>
        <p:spPr>
          <a:xfrm>
            <a:off x="206477" y="1090757"/>
            <a:ext cx="352486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Ogled slike s „krikom“ </a:t>
            </a:r>
          </a:p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oz. </a:t>
            </a:r>
          </a:p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uporaba glasu za opazovanje likovnih del</a:t>
            </a:r>
          </a:p>
          <a:p>
            <a:endParaRPr lang="sl-SI" dirty="0"/>
          </a:p>
          <a:p>
            <a:r>
              <a:rPr lang="sl-SI" sz="3200" dirty="0" smtClean="0"/>
              <a:t>Slovo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35924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266006" y="1246909"/>
            <a:ext cx="10706793" cy="5077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4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Korak: </a:t>
            </a:r>
            <a:r>
              <a:rPr lang="sl-S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USTVARJALNOST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55517" y="2252855"/>
            <a:ext cx="8621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Poustvarjanje doživetega</a:t>
            </a:r>
          </a:p>
          <a:p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Naš travnik in na njem Rdeča kapica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44998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Poustvarjanje teka</a:t>
            </a: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grada besedila 6"/>
          <p:cNvSpPr>
            <a:spLocks noGrp="1"/>
          </p:cNvSpPr>
          <p:nvPr>
            <p:ph type="body" sz="half" idx="3"/>
          </p:nvPr>
        </p:nvSpPr>
        <p:spPr>
          <a:xfrm>
            <a:off x="6284422" y="1341930"/>
            <a:ext cx="5458714" cy="1068761"/>
          </a:xfrm>
        </p:spPr>
        <p:txBody>
          <a:bodyPr>
            <a:normAutofit fontScale="92500" lnSpcReduction="10000"/>
          </a:bodyPr>
          <a:lstStyle/>
          <a:p>
            <a:r>
              <a:rPr lang="sl-SI" sz="1800" b="0" dirty="0" smtClean="0">
                <a:latin typeface="Times New Roman" pitchFamily="18" charset="0"/>
                <a:cs typeface="Times New Roman" pitchFamily="18" charset="0"/>
              </a:rPr>
              <a:t>Avtor: Nino B.; Naslov dela: </a:t>
            </a:r>
            <a:r>
              <a:rPr lang="sl-SI" sz="1800" b="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sl-SI" sz="1800" b="0" dirty="0" smtClean="0">
                <a:latin typeface="Times New Roman" pitchFamily="18" charset="0"/>
                <a:cs typeface="Times New Roman" pitchFamily="18" charset="0"/>
              </a:rPr>
              <a:t>ek v galeriji; Tehnika: risanje z barvicami</a:t>
            </a:r>
          </a:p>
          <a:p>
            <a:r>
              <a:rPr lang="sl-SI" sz="1800" b="0" dirty="0" smtClean="0">
                <a:latin typeface="Times New Roman" pitchFamily="18" charset="0"/>
                <a:cs typeface="Times New Roman" pitchFamily="18" charset="0"/>
              </a:rPr>
              <a:t>Komentar otroka: </a:t>
            </a:r>
            <a:r>
              <a:rPr lang="sl-SI" sz="1800" dirty="0" smtClean="0"/>
              <a:t>Narisal sem kako  smo hitro tekli v galeriji</a:t>
            </a:r>
          </a:p>
          <a:p>
            <a:endParaRPr lang="sl-SI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Ograda vsebine 1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0" y="2680855"/>
            <a:ext cx="5623345" cy="3690982"/>
          </a:xfrm>
        </p:spPr>
      </p:pic>
      <p:pic>
        <p:nvPicPr>
          <p:cNvPr id="3" name="Označba mesta vsebine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5" y="2523674"/>
            <a:ext cx="5116586" cy="3837440"/>
          </a:xfrm>
          <a:solidFill>
            <a:schemeClr val="tx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0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Poustvarjanje krika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08649"/>
            <a:ext cx="5386388" cy="3590925"/>
          </a:xfrm>
        </p:spPr>
      </p:pic>
      <p:sp>
        <p:nvSpPr>
          <p:cNvPr id="5" name="Ograda besedila 4"/>
          <p:cNvSpPr>
            <a:spLocks noGrp="1"/>
          </p:cNvSpPr>
          <p:nvPr>
            <p:ph type="body" sz="half" idx="3"/>
          </p:nvPr>
        </p:nvSpPr>
        <p:spPr>
          <a:xfrm>
            <a:off x="6151418" y="1344369"/>
            <a:ext cx="5430983" cy="1116198"/>
          </a:xfrm>
        </p:spPr>
        <p:txBody>
          <a:bodyPr>
            <a:normAutofit fontScale="92500" lnSpcReduction="20000"/>
          </a:bodyPr>
          <a:lstStyle/>
          <a:p>
            <a:r>
              <a:rPr lang="sl-SI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Avtor: </a:t>
            </a:r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Gabriel K.; </a:t>
            </a:r>
            <a:r>
              <a:rPr lang="sl-SI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Naslov dela: </a:t>
            </a:r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avtoportret umetnika; Tehnika</a:t>
            </a:r>
            <a:r>
              <a:rPr lang="sl-SI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risanje z </a:t>
            </a:r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barvicami</a:t>
            </a:r>
          </a:p>
          <a:p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Komentar otroka: </a:t>
            </a:r>
            <a:r>
              <a:rPr lang="sl-SI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Stric na sliki, v rokah drži kladivo </a:t>
            </a:r>
          </a:p>
          <a:p>
            <a:r>
              <a:rPr lang="sl-SI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ne vem kak se temu reče (srp)</a:t>
            </a:r>
          </a:p>
          <a:p>
            <a:endParaRPr lang="sl-SI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52" y="2514600"/>
            <a:ext cx="5128684" cy="3846513"/>
          </a:xfrm>
          <a:solidFill>
            <a:schemeClr val="tx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08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76350" y="890971"/>
            <a:ext cx="5386917" cy="659352"/>
          </a:xfrm>
        </p:spPr>
        <p:txBody>
          <a:bodyPr/>
          <a:lstStyle/>
          <a:p>
            <a:r>
              <a:rPr lang="sl-S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Poustvarjane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ogleda slik Rdeča kapica</a:t>
            </a: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grada besedila 4"/>
          <p:cNvSpPr>
            <a:spLocks noGrp="1"/>
          </p:cNvSpPr>
          <p:nvPr>
            <p:ph type="body" sz="half" idx="3"/>
          </p:nvPr>
        </p:nvSpPr>
        <p:spPr>
          <a:xfrm>
            <a:off x="9193876" y="2809702"/>
            <a:ext cx="2998124" cy="2726574"/>
          </a:xfrm>
        </p:spPr>
        <p:txBody>
          <a:bodyPr>
            <a:normAutofit/>
          </a:bodyPr>
          <a:lstStyle/>
          <a:p>
            <a:r>
              <a:rPr lang="sv-S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Avtor: </a:t>
            </a:r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 S</a:t>
            </a:r>
            <a:r>
              <a:rPr lang="sv-SE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endParaRPr lang="sl-SI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Naslov dela:</a:t>
            </a:r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Galerija in babica; </a:t>
            </a:r>
          </a:p>
          <a:p>
            <a:r>
              <a:rPr lang="sv-SE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Tehnika</a:t>
            </a:r>
            <a:r>
              <a:rPr lang="sv-S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risanje z </a:t>
            </a:r>
            <a:r>
              <a:rPr lang="sv-SE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barvicami</a:t>
            </a:r>
            <a:endParaRPr lang="sl-SI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Komentar otroka: 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Slike v galeriji, polno jih je bilo, pa babica</a:t>
            </a:r>
          </a:p>
          <a:p>
            <a:endParaRPr lang="sv-SE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grada vsebine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1" y="1625761"/>
            <a:ext cx="3233021" cy="4769408"/>
          </a:xfrm>
        </p:spPr>
      </p:pic>
      <p:pic>
        <p:nvPicPr>
          <p:cNvPr id="4" name="Označba mesta vsebine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222" y="1759350"/>
            <a:ext cx="5475315" cy="4106486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7091" y="604335"/>
            <a:ext cx="10972800" cy="1143000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Umetniški predlog</a:t>
            </a:r>
            <a:endParaRPr lang="sl-SI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Priprava risbe po fotografiji iz galerije/ možnost uporabe kot pobarvanka, motiv za slikanje, itd, … </a:t>
            </a:r>
            <a:endParaRPr lang="sl-SI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Poustvarjanje 14 dni po ogledu: dopolnjevanje risbe kot pobarvanke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Stimulativnejše nadaljevanje predvideno (odvisno od razvoja ustvarjalnega dela)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37304" y="1648770"/>
            <a:ext cx="5386917" cy="659352"/>
          </a:xfrm>
        </p:spPr>
        <p:txBody>
          <a:bodyPr/>
          <a:lstStyle/>
          <a:p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Foto gradivo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grada vsebine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9" y="2514600"/>
            <a:ext cx="4528958" cy="3846513"/>
          </a:xfrm>
        </p:spPr>
      </p:pic>
      <p:sp>
        <p:nvSpPr>
          <p:cNvPr id="5" name="Ograda besedila 4"/>
          <p:cNvSpPr>
            <a:spLocks noGrp="1"/>
          </p:cNvSpPr>
          <p:nvPr>
            <p:ph type="body" sz="half" idx="3"/>
          </p:nvPr>
        </p:nvSpPr>
        <p:spPr>
          <a:xfrm>
            <a:off x="6176742" y="1909634"/>
            <a:ext cx="5389033" cy="654843"/>
          </a:xfrm>
        </p:spPr>
        <p:txBody>
          <a:bodyPr/>
          <a:lstStyle/>
          <a:p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Risba</a:t>
            </a:r>
          </a:p>
          <a:p>
            <a:endParaRPr lang="sl-SI" dirty="0"/>
          </a:p>
        </p:txBody>
      </p:sp>
      <p:pic>
        <p:nvPicPr>
          <p:cNvPr id="8" name="Ograda vsebin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94" y="2547851"/>
            <a:ext cx="5071587" cy="3846513"/>
          </a:xfrm>
        </p:spPr>
      </p:pic>
    </p:spTree>
    <p:extLst>
      <p:ext uri="{BB962C8B-B14F-4D97-AF65-F5344CB8AC3E}">
        <p14:creationId xmlns:p14="http://schemas.microsoft.com/office/powerpoint/2010/main" val="32806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48887" y="1080656"/>
            <a:ext cx="2122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Reakcija otrok</a:t>
            </a:r>
            <a:endParaRPr lang="sl-SI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13" y="1025077"/>
            <a:ext cx="7309869" cy="5482403"/>
          </a:xfrm>
        </p:spPr>
      </p:pic>
    </p:spTree>
    <p:extLst>
      <p:ext uri="{BB962C8B-B14F-4D97-AF65-F5344CB8AC3E}">
        <p14:creationId xmlns:p14="http://schemas.microsoft.com/office/powerpoint/2010/main" val="4035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7918" y="199505"/>
            <a:ext cx="1147832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Izobraževalni cilji: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spodbujanje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komunikacije v javnem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prostoru (v galeriji, v igralnici) 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Vzgojni cilji na 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ravni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posameznega otroka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Sproščenost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Lažje 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izražanje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mnenj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Zaupanje 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Obiskanje 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umetniških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prireditev</a:t>
            </a:r>
          </a:p>
          <a:p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Vzgojni cilji na ravni 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Medsebojno poslušanje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Medsebojno sodelovanje,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Pogovarjanje o določeni temi</a:t>
            </a:r>
          </a:p>
          <a:p>
            <a:pPr marL="285750" indent="-285750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62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512148" y="1935480"/>
            <a:ext cx="4070252" cy="4389120"/>
          </a:xfrm>
        </p:spPr>
        <p:txBody>
          <a:bodyPr/>
          <a:lstStyle/>
          <a:p>
            <a:pPr>
              <a:buNone/>
            </a:pPr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Otroci dodajajo lik mucke, ki so jo videli na </a:t>
            </a:r>
            <a:r>
              <a:rPr lang="sl-SI" dirty="0" err="1" smtClean="0">
                <a:latin typeface="Times New Roman" pitchFamily="18" charset="0"/>
                <a:cs typeface="Times New Roman" pitchFamily="18" charset="0"/>
              </a:rPr>
              <a:t>Mesarovičevem</a:t>
            </a:r>
            <a:r>
              <a:rPr lang="sl-SI" dirty="0" smtClean="0">
                <a:latin typeface="Times New Roman" pitchFamily="18" charset="0"/>
                <a:cs typeface="Times New Roman" pitchFamily="18" charset="0"/>
              </a:rPr>
              <a:t> delu, kakor tudi na slikah z motivom rdeče kapice 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značba mesta vseb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1459533"/>
            <a:ext cx="6749354" cy="50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6478" y="1166843"/>
            <a:ext cx="1072938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latin typeface="Times New Roman" pitchFamily="18" charset="0"/>
                <a:cs typeface="Times New Roman" pitchFamily="18" charset="0"/>
              </a:rPr>
              <a:t>Refleksija: </a:t>
            </a:r>
            <a:endParaRPr lang="sl-SI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l-SI" sz="2400" b="1" dirty="0" smtClean="0">
                <a:latin typeface="Times New Roman" pitchFamily="18" charset="0"/>
                <a:cs typeface="Times New Roman" pitchFamily="18" charset="0"/>
              </a:rPr>
              <a:t>Komentar umetnice:</a:t>
            </a:r>
            <a:endParaRPr lang="sl-SI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 Predlog </a:t>
            </a:r>
            <a:r>
              <a:rPr lang="sl-SI" sz="2400" dirty="0">
                <a:latin typeface="Times New Roman" pitchFamily="18" charset="0"/>
                <a:cs typeface="Times New Roman" pitchFamily="18" charset="0"/>
              </a:rPr>
              <a:t>pobarvanke kot primer „slabe prakse“ za spodbujanje likovne ustvarjalnosti – otrokom se s šablonami vzame kreativni potencial; tudi, če gre za njihovo podobo in poizkus obujanja spomina ter spodbujanje vživljanja/ vživljanje poteka ponotranjeno, brez potrebe potenciranja zunanje podobe.</a:t>
            </a:r>
          </a:p>
          <a:p>
            <a:r>
              <a:rPr lang="sl-SI" sz="2400" b="1" dirty="0" smtClean="0">
                <a:latin typeface="Times New Roman" pitchFamily="18" charset="0"/>
                <a:cs typeface="Times New Roman" pitchFamily="18" charset="0"/>
              </a:rPr>
              <a:t>Komentar </a:t>
            </a:r>
            <a:r>
              <a:rPr lang="sl-SI" sz="2400" b="1" dirty="0">
                <a:latin typeface="Times New Roman" pitchFamily="18" charset="0"/>
                <a:cs typeface="Times New Roman" pitchFamily="18" charset="0"/>
              </a:rPr>
              <a:t>vzgojitelja:</a:t>
            </a:r>
          </a:p>
          <a:p>
            <a:r>
              <a:rPr lang="sl-SI" sz="2400" dirty="0">
                <a:latin typeface="Times New Roman" pitchFamily="18" charset="0"/>
                <a:cs typeface="Times New Roman" pitchFamily="18" charset="0"/>
              </a:rPr>
              <a:t>Pobarvanka otrokom ni bila všeč, saj je bila preveč obširna, na njej je bilo preveč detajlov. Otroci so se naveličali in so želeli </a:t>
            </a:r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prehajati </a:t>
            </a:r>
            <a:r>
              <a:rPr lang="sl-SI" sz="2400" dirty="0">
                <a:latin typeface="Times New Roman" pitchFamily="18" charset="0"/>
                <a:cs typeface="Times New Roman" pitchFamily="18" charset="0"/>
              </a:rPr>
              <a:t>v drugo dejavnost. Le dve deklici sta pobarvanko pobarvale do konca.</a:t>
            </a:r>
          </a:p>
          <a:p>
            <a:r>
              <a:rPr lang="sl-SI" sz="2400" dirty="0">
                <a:latin typeface="Times New Roman" pitchFamily="18" charset="0"/>
                <a:cs typeface="Times New Roman" pitchFamily="18" charset="0"/>
              </a:rPr>
              <a:t> Če otroci dobijo motiv pobarvanke, ki si jo sami izberejo, pa zelo radi barvajo. Menim, da pobarvanka res ni neka ustvarjalnost, vendar ima druge prednosti v razvoju otroka (natančnost, vztrajnost  in sprostitev).</a:t>
            </a:r>
          </a:p>
        </p:txBody>
      </p:sp>
    </p:spTree>
    <p:extLst>
      <p:ext uri="{BB962C8B-B14F-4D97-AF65-F5344CB8AC3E}">
        <p14:creationId xmlns:p14="http://schemas.microsoft.com/office/powerpoint/2010/main" val="19217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55517" y="874024"/>
            <a:ext cx="6855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USTVARJANJE </a:t>
            </a:r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TRAVNIKA V </a:t>
            </a: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IGRALNICI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774" y="1516899"/>
            <a:ext cx="6044608" cy="453120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145382" y="1541416"/>
            <a:ext cx="4574549" cy="35394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/>
              <a:t>Izdelali smo rožice iz papirja, blaga. Izrezali pa smo tudi tiste, ki smo jih fotografirali v gozdu. Otroci so bili zelo dolgo motivirani za delo. Vsak dan smo ustvarjali zelo dolgo časa</a:t>
            </a:r>
            <a:r>
              <a:rPr lang="sl-SI" dirty="0"/>
              <a:t>.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42666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211098" cy="1143000"/>
          </a:xfrm>
        </p:spPr>
        <p:txBody>
          <a:bodyPr>
            <a:normAutofit fontScale="90000"/>
          </a:bodyPr>
          <a:lstStyle/>
          <a:p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Ustvarjalni kotiček Večgeneracijskega centra Ljutomer, ki je v bližini vrtca; tam nas je pričakala umetnica.</a:t>
            </a:r>
            <a:br>
              <a:rPr lang="sl-SI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Ustvarjanje podlage/travnika z vnaprej pripravljenim ali kupljenim materialom, lepljenje, kolaž, …</a:t>
            </a:r>
            <a:endParaRPr lang="sl-SI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39" y="1901912"/>
            <a:ext cx="8385052" cy="4716592"/>
          </a:xfrm>
        </p:spPr>
      </p:pic>
    </p:spTree>
    <p:extLst>
      <p:ext uri="{BB962C8B-B14F-4D97-AF65-F5344CB8AC3E}">
        <p14:creationId xmlns:p14="http://schemas.microsoft.com/office/powerpoint/2010/main" val="41916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" y="498764"/>
            <a:ext cx="10837052" cy="6095842"/>
          </a:xfrm>
        </p:spPr>
      </p:pic>
    </p:spTree>
    <p:extLst>
      <p:ext uri="{BB962C8B-B14F-4D97-AF65-F5344CB8AC3E}">
        <p14:creationId xmlns:p14="http://schemas.microsoft.com/office/powerpoint/2010/main" val="14224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6" y="565266"/>
            <a:ext cx="10495769" cy="5903870"/>
          </a:xfrm>
        </p:spPr>
      </p:pic>
    </p:spTree>
    <p:extLst>
      <p:ext uri="{BB962C8B-B14F-4D97-AF65-F5344CB8AC3E}">
        <p14:creationId xmlns:p14="http://schemas.microsoft.com/office/powerpoint/2010/main" val="1884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8"/>
            <a:ext cx="6055112" cy="454133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2" y="492128"/>
            <a:ext cx="6055112" cy="454133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56902" y="5225143"/>
            <a:ext cx="53993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Izrezali smo sliko Rdeče kapice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217920" y="5225143"/>
            <a:ext cx="59740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Izdelali obris na filc in ga izrezali</a:t>
            </a:r>
          </a:p>
        </p:txBody>
      </p:sp>
    </p:spTree>
    <p:extLst>
      <p:ext uri="{BB962C8B-B14F-4D97-AF65-F5344CB8AC3E}">
        <p14:creationId xmlns:p14="http://schemas.microsoft.com/office/powerpoint/2010/main" val="1170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2450288" y="6175716"/>
            <a:ext cx="7733212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Otroci so umestili Rdečo kapico na travnik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88" y="690434"/>
            <a:ext cx="7284051" cy="5348178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605913" y="118934"/>
            <a:ext cx="10972800" cy="1143000"/>
          </a:xfrm>
        </p:spPr>
        <p:txBody>
          <a:bodyPr/>
          <a:lstStyle/>
          <a:p>
            <a:r>
              <a:rPr lang="sl-SI" dirty="0" smtClean="0"/>
              <a:t>1.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38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06" y="567754"/>
            <a:ext cx="8918917" cy="4807651"/>
          </a:xfrm>
          <a:prstGeom prst="rect">
            <a:avLst/>
          </a:prstGeom>
        </p:spPr>
      </p:pic>
      <p:sp>
        <p:nvSpPr>
          <p:cNvPr id="5" name="Ograda vsebine 4"/>
          <p:cNvSpPr>
            <a:spLocks noGrp="1"/>
          </p:cNvSpPr>
          <p:nvPr>
            <p:ph idx="1"/>
          </p:nvPr>
        </p:nvSpPr>
        <p:spPr>
          <a:xfrm>
            <a:off x="675249" y="5491783"/>
            <a:ext cx="10972800" cy="1166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000" dirty="0" smtClean="0">
                <a:latin typeface="Times New Roman" pitchFamily="18" charset="0"/>
                <a:cs typeface="Times New Roman" pitchFamily="18" charset="0"/>
              </a:rPr>
              <a:t>Ob tem smo se pogovarjali o pogledu od daleč, o impresiji travnika Z Rdečo kapico oz. občutku, ki nam ga daje tako velika količina nalepljenih detajlov… o obliki, ki doda bistveno“vsebino“; o velikosti oblike in kompoziciji.</a:t>
            </a:r>
            <a:endParaRPr lang="sl-SI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2633" y="1064028"/>
            <a:ext cx="10754538" cy="2411075"/>
          </a:xfrm>
        </p:spPr>
        <p:txBody>
          <a:bodyPr>
            <a:noAutofit/>
          </a:bodyPr>
          <a:lstStyle/>
          <a:p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Umetnica po fazi skupinskega ustvarjanje podlage, na </a:t>
            </a:r>
            <a:r>
              <a:rPr lang="sl-SI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printe</a:t>
            </a: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pofotografirane</a:t>
            </a: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podlag nariše enako risbo kot jim je že bila ponujena </a:t>
            </a:r>
            <a:r>
              <a:rPr lang="sl-SI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sprintana</a:t>
            </a: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papir v formi pobarvanje, saj jo “piknik z Rdečo kapico v galeriji“ nagovarja k nadaljnji reakciji </a:t>
            </a:r>
            <a:b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otroci tokrat reagirajo z večjo radostjo, ali zato ker je risba večja, ali zato ker je risba narejena na njihovo podlago</a:t>
            </a:r>
            <a:b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ob tem na straneh platna narišejo jasnejše figure; eden izmed otrok pa na skupinsko risbo skupine otrok na pikniku reagira z risbo svoje družine</a:t>
            </a:r>
            <a:br>
              <a:rPr lang="sl-SI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050771"/>
            <a:ext cx="6334300" cy="3563044"/>
          </a:xfrm>
        </p:spPr>
      </p:pic>
      <p:sp>
        <p:nvSpPr>
          <p:cNvPr id="5" name="Naslov 4"/>
          <p:cNvSpPr txBox="1">
            <a:spLocks/>
          </p:cNvSpPr>
          <p:nvPr/>
        </p:nvSpPr>
        <p:spPr>
          <a:xfrm>
            <a:off x="319294" y="0"/>
            <a:ext cx="10972800" cy="1008334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2.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547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9600" y="482138"/>
            <a:ext cx="10972800" cy="61964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000" b="1" dirty="0"/>
              <a:t>UPORABLJENI DIDAKTIČNI PRISTOPI:</a:t>
            </a:r>
            <a:endParaRPr lang="sl-SI" sz="2000" dirty="0"/>
          </a:p>
          <a:p>
            <a:pPr>
              <a:buNone/>
            </a:pPr>
            <a:endParaRPr lang="sl-SI" sz="2000" b="1" dirty="0" smtClean="0"/>
          </a:p>
          <a:p>
            <a:pPr>
              <a:buNone/>
            </a:pPr>
            <a:r>
              <a:rPr lang="sl-SI" sz="2000" b="1" dirty="0" smtClean="0"/>
              <a:t>Za </a:t>
            </a:r>
            <a:r>
              <a:rPr lang="sl-SI" sz="2000" b="1" dirty="0"/>
              <a:t>opazovanje likovnih del:</a:t>
            </a:r>
          </a:p>
          <a:p>
            <a:pPr lvl="0"/>
            <a:r>
              <a:rPr lang="sl-SI" sz="2000" dirty="0"/>
              <a:t>Več čutni pristop vodstev v galeriji/ več čutni pristop k spoznavanju likovnih del (preplet vseh treh pristopov: </a:t>
            </a:r>
            <a:r>
              <a:rPr lang="sl-SI" sz="2000" dirty="0" err="1"/>
              <a:t>Fort</a:t>
            </a:r>
            <a:r>
              <a:rPr lang="sl-SI" sz="2000" dirty="0"/>
              <a:t> – Da </a:t>
            </a:r>
            <a:r>
              <a:rPr lang="sl-SI" sz="2000" dirty="0" err="1"/>
              <a:t>Spiel</a:t>
            </a:r>
            <a:r>
              <a:rPr lang="sl-SI" sz="2000" dirty="0"/>
              <a:t> (</a:t>
            </a:r>
            <a:r>
              <a:rPr lang="sl-SI" sz="2000" i="1" dirty="0"/>
              <a:t>po Freudu</a:t>
            </a:r>
            <a:r>
              <a:rPr lang="sl-SI" sz="2000" dirty="0"/>
              <a:t>) Katja B. </a:t>
            </a:r>
            <a:r>
              <a:rPr lang="sl-SI" sz="2000" dirty="0" err="1"/>
              <a:t>Sudec</a:t>
            </a:r>
            <a:r>
              <a:rPr lang="sl-SI" sz="2000" dirty="0"/>
              <a:t>, Avtobiografski pristop snovanja (</a:t>
            </a:r>
            <a:r>
              <a:rPr lang="sl-SI" sz="2000" i="1" dirty="0"/>
              <a:t>po </a:t>
            </a:r>
            <a:r>
              <a:rPr lang="sl-SI" sz="2000" i="1" dirty="0" err="1"/>
              <a:t>Rancierju</a:t>
            </a:r>
            <a:r>
              <a:rPr lang="sl-SI" sz="2000" dirty="0"/>
              <a:t>), Jovana </a:t>
            </a:r>
            <a:r>
              <a:rPr lang="sl-SI" sz="2000" dirty="0" err="1"/>
              <a:t>Komnenić</a:t>
            </a:r>
            <a:r>
              <a:rPr lang="sl-SI" sz="2000" dirty="0"/>
              <a:t>, </a:t>
            </a:r>
            <a:r>
              <a:rPr lang="sl-SI" sz="2000" dirty="0" err="1"/>
              <a:t>Chinesischer</a:t>
            </a:r>
            <a:r>
              <a:rPr lang="sl-SI" sz="2000" dirty="0"/>
              <a:t> </a:t>
            </a:r>
            <a:r>
              <a:rPr lang="sl-SI" sz="2000" dirty="0" err="1"/>
              <a:t>Korb</a:t>
            </a:r>
            <a:r>
              <a:rPr lang="sl-SI" sz="2000" dirty="0"/>
              <a:t>, </a:t>
            </a:r>
            <a:r>
              <a:rPr lang="sl-SI" sz="2000" dirty="0" err="1"/>
              <a:t>Heiderose</a:t>
            </a:r>
            <a:r>
              <a:rPr lang="sl-SI" sz="2000" dirty="0"/>
              <a:t> </a:t>
            </a:r>
            <a:r>
              <a:rPr lang="sl-SI" sz="2000" dirty="0" err="1"/>
              <a:t>Hildebrand</a:t>
            </a:r>
            <a:r>
              <a:rPr lang="sl-SI" sz="2000" dirty="0"/>
              <a:t>)</a:t>
            </a:r>
          </a:p>
          <a:p>
            <a:pPr lvl="0"/>
            <a:r>
              <a:rPr lang="sl-SI" sz="2000" dirty="0"/>
              <a:t>Uporaba </a:t>
            </a:r>
            <a:r>
              <a:rPr lang="sl-SI" sz="2000" dirty="0" err="1"/>
              <a:t>asiciativne</a:t>
            </a:r>
            <a:r>
              <a:rPr lang="sl-SI" sz="2000" dirty="0"/>
              <a:t> metode </a:t>
            </a:r>
            <a:r>
              <a:rPr lang="sl-SI" sz="2000" dirty="0" err="1"/>
              <a:t>Chinesischer</a:t>
            </a:r>
            <a:r>
              <a:rPr lang="sl-SI" sz="2000" dirty="0"/>
              <a:t> </a:t>
            </a:r>
            <a:r>
              <a:rPr lang="sl-SI" sz="2000" dirty="0" err="1"/>
              <a:t>Korb</a:t>
            </a:r>
            <a:r>
              <a:rPr lang="sl-SI" sz="2000" dirty="0"/>
              <a:t>, </a:t>
            </a:r>
            <a:r>
              <a:rPr lang="sl-SI" sz="2000" dirty="0" err="1"/>
              <a:t>Heiderose</a:t>
            </a:r>
            <a:r>
              <a:rPr lang="sl-SI" sz="2000" dirty="0"/>
              <a:t> </a:t>
            </a:r>
            <a:r>
              <a:rPr lang="sl-SI" sz="2000" dirty="0" err="1"/>
              <a:t>Hildebrand</a:t>
            </a:r>
            <a:r>
              <a:rPr lang="sl-SI" sz="2000" dirty="0"/>
              <a:t>                 </a:t>
            </a:r>
          </a:p>
          <a:p>
            <a:r>
              <a:rPr lang="sl-SI" sz="2000" dirty="0"/>
              <a:t>za spodbujanje govora o likovnih delih.</a:t>
            </a:r>
          </a:p>
          <a:p>
            <a:pPr lvl="0"/>
            <a:r>
              <a:rPr lang="sl-SI" sz="2000" dirty="0"/>
              <a:t>Tek kot metoda spoznavanj likovnih del. </a:t>
            </a:r>
            <a:r>
              <a:rPr lang="sl-SI" sz="2000" dirty="0" err="1"/>
              <a:t>Performativna</a:t>
            </a:r>
            <a:r>
              <a:rPr lang="sl-SI" sz="2000" dirty="0"/>
              <a:t> reakcija: (preplet vseh treh pristopov: </a:t>
            </a:r>
            <a:r>
              <a:rPr lang="sl-SI" sz="2000" dirty="0" err="1"/>
              <a:t>Fort</a:t>
            </a:r>
            <a:r>
              <a:rPr lang="sl-SI" sz="2000" dirty="0"/>
              <a:t> – Da </a:t>
            </a:r>
            <a:r>
              <a:rPr lang="sl-SI" sz="2000" dirty="0" err="1"/>
              <a:t>Spiel</a:t>
            </a:r>
            <a:r>
              <a:rPr lang="sl-SI" sz="2000" dirty="0"/>
              <a:t> (</a:t>
            </a:r>
            <a:r>
              <a:rPr lang="sl-SI" sz="2000" i="1" dirty="0"/>
              <a:t>po Freudu</a:t>
            </a:r>
            <a:r>
              <a:rPr lang="sl-SI" sz="2000" dirty="0"/>
              <a:t>) Katja B. </a:t>
            </a:r>
            <a:r>
              <a:rPr lang="sl-SI" sz="2000" dirty="0" err="1"/>
              <a:t>Sudec</a:t>
            </a:r>
            <a:r>
              <a:rPr lang="sl-SI" sz="2000" dirty="0"/>
              <a:t>, Avtobiografski pristop snovanja (</a:t>
            </a:r>
            <a:r>
              <a:rPr lang="sl-SI" sz="2000" i="1" dirty="0"/>
              <a:t>po </a:t>
            </a:r>
            <a:r>
              <a:rPr lang="sl-SI" sz="2000" i="1" dirty="0" err="1"/>
              <a:t>Rancierju</a:t>
            </a:r>
            <a:r>
              <a:rPr lang="sl-SI" sz="2000" dirty="0"/>
              <a:t>), Jovana </a:t>
            </a:r>
            <a:r>
              <a:rPr lang="sl-SI" sz="2000" dirty="0" err="1"/>
              <a:t>Komnenić</a:t>
            </a:r>
            <a:r>
              <a:rPr lang="sl-SI" sz="2000" dirty="0"/>
              <a:t>, </a:t>
            </a:r>
            <a:r>
              <a:rPr lang="sl-SI" sz="2000" dirty="0" err="1"/>
              <a:t>Chinesischer</a:t>
            </a:r>
            <a:r>
              <a:rPr lang="sl-SI" sz="2000" dirty="0"/>
              <a:t> </a:t>
            </a:r>
            <a:r>
              <a:rPr lang="sl-SI" sz="2000" dirty="0" err="1"/>
              <a:t>Korb</a:t>
            </a:r>
            <a:r>
              <a:rPr lang="sl-SI" sz="2000" dirty="0"/>
              <a:t>, </a:t>
            </a:r>
            <a:r>
              <a:rPr lang="sl-SI" sz="2000" dirty="0" err="1"/>
              <a:t>Heiderose</a:t>
            </a:r>
            <a:r>
              <a:rPr lang="sl-SI" sz="2000" dirty="0"/>
              <a:t> </a:t>
            </a:r>
            <a:r>
              <a:rPr lang="sl-SI" sz="2000" dirty="0" err="1"/>
              <a:t>Hildebrand</a:t>
            </a:r>
            <a:r>
              <a:rPr lang="sl-SI" sz="2000" dirty="0"/>
              <a:t>)</a:t>
            </a:r>
          </a:p>
          <a:p>
            <a:pPr lvl="0"/>
            <a:r>
              <a:rPr lang="sl-SI" sz="2000" dirty="0"/>
              <a:t>Glas kot metoda spoznavanja likovnih de. </a:t>
            </a:r>
            <a:r>
              <a:rPr lang="sl-SI" sz="2000" dirty="0" err="1"/>
              <a:t>Performativna</a:t>
            </a:r>
            <a:r>
              <a:rPr lang="sl-SI" sz="2000" dirty="0"/>
              <a:t> reakcija: (preplet vseh treh pristopov: </a:t>
            </a:r>
            <a:r>
              <a:rPr lang="sl-SI" sz="2000" dirty="0" err="1"/>
              <a:t>Fort</a:t>
            </a:r>
            <a:r>
              <a:rPr lang="sl-SI" sz="2000" dirty="0"/>
              <a:t> – Da </a:t>
            </a:r>
            <a:r>
              <a:rPr lang="sl-SI" sz="2000" dirty="0" err="1"/>
              <a:t>Spiel</a:t>
            </a:r>
            <a:r>
              <a:rPr lang="sl-SI" sz="2000" dirty="0"/>
              <a:t> (</a:t>
            </a:r>
            <a:r>
              <a:rPr lang="sl-SI" sz="2000" i="1" dirty="0"/>
              <a:t>po Freudu</a:t>
            </a:r>
            <a:r>
              <a:rPr lang="sl-SI" sz="2000" dirty="0"/>
              <a:t>) Katja B. </a:t>
            </a:r>
            <a:r>
              <a:rPr lang="sl-SI" sz="2000" dirty="0" err="1"/>
              <a:t>Sudec</a:t>
            </a:r>
            <a:r>
              <a:rPr lang="sl-SI" sz="2000" dirty="0"/>
              <a:t>, Avtobiografski pristop snovanja (</a:t>
            </a:r>
            <a:r>
              <a:rPr lang="sl-SI" sz="2000" i="1" dirty="0"/>
              <a:t>po </a:t>
            </a:r>
            <a:r>
              <a:rPr lang="sl-SI" sz="2000" i="1" dirty="0" err="1"/>
              <a:t>Rancierju</a:t>
            </a:r>
            <a:r>
              <a:rPr lang="sl-SI" sz="2000" dirty="0"/>
              <a:t>), Jovana </a:t>
            </a:r>
            <a:r>
              <a:rPr lang="sl-SI" sz="2000" dirty="0" err="1"/>
              <a:t>Komnenić</a:t>
            </a:r>
            <a:r>
              <a:rPr lang="sl-SI" sz="2000" dirty="0"/>
              <a:t>, </a:t>
            </a:r>
            <a:r>
              <a:rPr lang="sl-SI" sz="2000" dirty="0" err="1"/>
              <a:t>Chinesischer</a:t>
            </a:r>
            <a:r>
              <a:rPr lang="sl-SI" sz="2000" dirty="0"/>
              <a:t> </a:t>
            </a:r>
            <a:r>
              <a:rPr lang="sl-SI" sz="2000" dirty="0" err="1"/>
              <a:t>Korb</a:t>
            </a:r>
            <a:r>
              <a:rPr lang="sl-SI" sz="2000" dirty="0"/>
              <a:t>, </a:t>
            </a:r>
            <a:r>
              <a:rPr lang="sl-SI" sz="2000" dirty="0" err="1"/>
              <a:t>Heiderose</a:t>
            </a:r>
            <a:r>
              <a:rPr lang="sl-SI" sz="2000" dirty="0"/>
              <a:t> </a:t>
            </a:r>
            <a:r>
              <a:rPr lang="sl-SI" sz="2000" dirty="0" err="1"/>
              <a:t>Hildebrand</a:t>
            </a:r>
            <a:r>
              <a:rPr lang="sl-SI" sz="2000" dirty="0"/>
              <a:t>)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13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latin typeface="Times New Roman" pitchFamily="18" charset="0"/>
                <a:cs typeface="Times New Roman" pitchFamily="18" charset="0"/>
              </a:rPr>
              <a:t>Dejavnosti, ki sledijo</a:t>
            </a:r>
            <a:endParaRPr lang="sl-SI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umetničin odziv na sliko</a:t>
            </a:r>
          </a:p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ustvarjanje dveh del na </a:t>
            </a:r>
            <a:r>
              <a:rPr lang="sl-SI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printe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pofotografiranih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podlag v akrilni tehniki, kjer bodo otroci ustvarjali obliko plašča Rdeče kapice ter košare v različnih barvnih </a:t>
            </a:r>
            <a:r>
              <a:rPr lang="sl-SI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nijansah</a:t>
            </a:r>
            <a:endParaRPr lang="sl-SI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umetniška reakcija umetnice</a:t>
            </a:r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idx="1"/>
          </p:nvPr>
        </p:nvSpPr>
        <p:spPr>
          <a:xfrm>
            <a:off x="243839" y="4931274"/>
            <a:ext cx="5386917" cy="1103765"/>
          </a:xfrm>
        </p:spPr>
        <p:txBody>
          <a:bodyPr/>
          <a:lstStyle/>
          <a:p>
            <a:r>
              <a:rPr lang="sl-SI" sz="2000" b="0" dirty="0" err="1" smtClean="0">
                <a:latin typeface="Times New Roman" pitchFamily="18" charset="0"/>
                <a:cs typeface="Times New Roman" pitchFamily="18" charset="0"/>
              </a:rPr>
              <a:t>Pofotografirana</a:t>
            </a:r>
            <a:r>
              <a:rPr lang="sl-SI" sz="2000" b="0" dirty="0" smtClean="0">
                <a:latin typeface="Times New Roman" pitchFamily="18" charset="0"/>
                <a:cs typeface="Times New Roman" pitchFamily="18" charset="0"/>
              </a:rPr>
              <a:t> podlaga  in nato </a:t>
            </a:r>
            <a:r>
              <a:rPr lang="sl-SI" sz="2000" b="0" dirty="0" err="1" smtClean="0">
                <a:latin typeface="Times New Roman" pitchFamily="18" charset="0"/>
                <a:cs typeface="Times New Roman" pitchFamily="18" charset="0"/>
              </a:rPr>
              <a:t>sprintana</a:t>
            </a:r>
            <a:r>
              <a:rPr lang="sl-SI" sz="2000" b="0" dirty="0" smtClean="0">
                <a:latin typeface="Times New Roman" pitchFamily="18" charset="0"/>
                <a:cs typeface="Times New Roman" pitchFamily="18" charset="0"/>
              </a:rPr>
              <a:t> na platno na katero so otroci risali živalce na travniku; sledi slikanje oblike Rdeče kapice v različnih odtenkih.</a:t>
            </a:r>
            <a:endParaRPr lang="sl-SI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grada vsebine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" y="1047402"/>
            <a:ext cx="6240715" cy="3754067"/>
          </a:xfrm>
        </p:spPr>
      </p:pic>
      <p:sp>
        <p:nvSpPr>
          <p:cNvPr id="11" name="Ograda besedila 10"/>
          <p:cNvSpPr>
            <a:spLocks noGrp="1"/>
          </p:cNvSpPr>
          <p:nvPr>
            <p:ph type="body" sz="half" idx="3"/>
          </p:nvPr>
        </p:nvSpPr>
        <p:spPr>
          <a:xfrm>
            <a:off x="6509251" y="5353396"/>
            <a:ext cx="5389033" cy="897775"/>
          </a:xfrm>
        </p:spPr>
        <p:txBody>
          <a:bodyPr>
            <a:normAutofit fontScale="55000" lnSpcReduction="20000"/>
          </a:bodyPr>
          <a:lstStyle/>
          <a:p>
            <a:r>
              <a:rPr lang="sl-SI" sz="3600" b="0" dirty="0" err="1">
                <a:latin typeface="Times New Roman" pitchFamily="18" charset="0"/>
                <a:cs typeface="Times New Roman" pitchFamily="18" charset="0"/>
              </a:rPr>
              <a:t>Pofotografirana</a:t>
            </a:r>
            <a:r>
              <a:rPr lang="sl-SI" sz="3600" b="0" dirty="0">
                <a:latin typeface="Times New Roman" pitchFamily="18" charset="0"/>
                <a:cs typeface="Times New Roman" pitchFamily="18" charset="0"/>
              </a:rPr>
              <a:t> podlaga  in nato </a:t>
            </a:r>
            <a:r>
              <a:rPr lang="sl-SI" sz="3600" b="0" dirty="0" err="1">
                <a:latin typeface="Times New Roman" pitchFamily="18" charset="0"/>
                <a:cs typeface="Times New Roman" pitchFamily="18" charset="0"/>
              </a:rPr>
              <a:t>sprintana</a:t>
            </a:r>
            <a:r>
              <a:rPr lang="sl-SI" sz="3600" b="0" dirty="0">
                <a:latin typeface="Times New Roman" pitchFamily="18" charset="0"/>
                <a:cs typeface="Times New Roman" pitchFamily="18" charset="0"/>
              </a:rPr>
              <a:t> na platno na katero so otroci risali živalce na travniku; sledi slikanje oblike </a:t>
            </a:r>
            <a:r>
              <a:rPr lang="sl-SI" sz="3600" b="0" dirty="0" smtClean="0">
                <a:latin typeface="Times New Roman" pitchFamily="18" charset="0"/>
                <a:cs typeface="Times New Roman" pitchFamily="18" charset="0"/>
              </a:rPr>
              <a:t>košare v </a:t>
            </a:r>
            <a:r>
              <a:rPr lang="sl-SI" sz="3600" b="0" dirty="0">
                <a:latin typeface="Times New Roman" pitchFamily="18" charset="0"/>
                <a:cs typeface="Times New Roman" pitchFamily="18" charset="0"/>
              </a:rPr>
              <a:t>različnih </a:t>
            </a:r>
            <a:r>
              <a:rPr lang="sl-SI" sz="3600" b="0" dirty="0" smtClean="0">
                <a:latin typeface="Times New Roman" pitchFamily="18" charset="0"/>
                <a:cs typeface="Times New Roman" pitchFamily="18" charset="0"/>
              </a:rPr>
              <a:t>odtenkih.</a:t>
            </a:r>
            <a:endParaRPr lang="sl-SI" sz="3600" b="0" dirty="0">
              <a:latin typeface="Times New Roman" pitchFamily="18" charset="0"/>
              <a:cs typeface="Times New Roman" pitchFamily="18" charset="0"/>
            </a:endParaRPr>
          </a:p>
          <a:p>
            <a:endParaRPr lang="sl-SI" dirty="0"/>
          </a:p>
        </p:txBody>
      </p:sp>
      <p:pic>
        <p:nvPicPr>
          <p:cNvPr id="9" name="Ograda vsebine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2" y="1015750"/>
            <a:ext cx="5563288" cy="4171392"/>
          </a:xfrm>
        </p:spPr>
      </p:pic>
      <p:sp>
        <p:nvSpPr>
          <p:cNvPr id="12" name="Naslov 4"/>
          <p:cNvSpPr txBox="1">
            <a:spLocks/>
          </p:cNvSpPr>
          <p:nvPr/>
        </p:nvSpPr>
        <p:spPr>
          <a:xfrm>
            <a:off x="635390" y="-184521"/>
            <a:ext cx="10972800" cy="11430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3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36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sl-SI" dirty="0" smtClean="0"/>
              <a:t>Družbeni angažma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Tx/>
              <a:buChar char="-"/>
            </a:pPr>
            <a:r>
              <a:rPr lang="sl-SI" dirty="0" smtClean="0"/>
              <a:t>Priprava kartic za javno uporabo (sledi)</a:t>
            </a:r>
          </a:p>
          <a:p>
            <a:pPr marL="457200" indent="-457200" algn="l">
              <a:buFontTx/>
              <a:buChar char="-"/>
            </a:pPr>
            <a:r>
              <a:rPr lang="sl-SI" dirty="0" smtClean="0"/>
              <a:t>Javna predstavitev nastalih del (sledi)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042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 smtClean="0"/>
              <a:t>     </a:t>
            </a:r>
            <a:r>
              <a:rPr lang="sl-SI" b="1" dirty="0" smtClean="0"/>
              <a:t>Literatura:</a:t>
            </a:r>
          </a:p>
          <a:p>
            <a:r>
              <a:rPr lang="de-DE" dirty="0"/>
              <a:t>Cremer, Claudia u. a.: Fenster zur Kunst. Ideen für kreative Museumsbesuche. Berlin/</a:t>
            </a:r>
            <a:r>
              <a:rPr lang="de-DE" dirty="0" err="1"/>
              <a:t>Milow</a:t>
            </a:r>
            <a:r>
              <a:rPr lang="de-DE" dirty="0"/>
              <a:t> 1996.</a:t>
            </a:r>
          </a:p>
          <a:p>
            <a:r>
              <a:rPr lang="de-DE" dirty="0"/>
              <a:t>Hildebrand, Heiderose (</a:t>
            </a:r>
            <a:r>
              <a:rPr lang="de-DE" dirty="0" err="1"/>
              <a:t>Hg</a:t>
            </a:r>
            <a:r>
              <a:rPr lang="de-DE" dirty="0"/>
              <a:t>.): Theoretische Grundlagenarbeit im Bereich der personal- und zeitintensiven Bildungsarbeit in Museen und Ausstellungen. Studie im Auftrag des Bundesministeriums für Wissenschaft, Verkehr und Kunst. Wien 1996.</a:t>
            </a:r>
          </a:p>
          <a:p>
            <a:r>
              <a:rPr lang="de-DE" dirty="0"/>
              <a:t>Hildebrand, Heiderose: Was ist am Chinesischen Korb chinesisch? Eine gute Frage. In: </a:t>
            </a:r>
            <a:r>
              <a:rPr lang="de-DE" dirty="0" err="1"/>
              <a:t>Kunst+Unterricht</a:t>
            </a:r>
            <a:r>
              <a:rPr lang="de-DE" dirty="0"/>
              <a:t>, H. 253/2001, S. 11–12.</a:t>
            </a:r>
          </a:p>
          <a:p>
            <a:r>
              <a:rPr lang="de-DE" dirty="0"/>
              <a:t>Internationale Gesellschaft der Bildenden Künste, IGBK, Bonn (</a:t>
            </a:r>
            <a:r>
              <a:rPr lang="de-DE" dirty="0" err="1"/>
              <a:t>Hg</a:t>
            </a:r>
            <a:r>
              <a:rPr lang="de-DE" dirty="0"/>
              <a:t>.): Kunst lehren? Künstlerische Kompetenz und kunstpädagogische Prozesse – Neue subjektorientierte Ansätze in der Kunst und Kunstpädagogik in Deutschland und Europa. Stuttgart 1998.</a:t>
            </a:r>
          </a:p>
          <a:p>
            <a:r>
              <a:rPr lang="de-DE" dirty="0"/>
              <a:t>Schreiber, Ursula: Kindermuseen in Deutschland. Grundlagen, Konzepte, Praxisformen. Unna 1998.</a:t>
            </a:r>
          </a:p>
          <a:p>
            <a:r>
              <a:rPr lang="de-DE" dirty="0" err="1"/>
              <a:t>Seumel</a:t>
            </a:r>
            <a:r>
              <a:rPr lang="de-DE" dirty="0"/>
              <a:t>, Ines: Assoziative Rezeptionsverfahren. In: </a:t>
            </a:r>
            <a:r>
              <a:rPr lang="de-DE" dirty="0" err="1"/>
              <a:t>Kunst+Unterricht</a:t>
            </a:r>
            <a:r>
              <a:rPr lang="de-DE" dirty="0"/>
              <a:t>, H. 253/2001, S. 4–10.</a:t>
            </a:r>
          </a:p>
          <a:p>
            <a:r>
              <a:rPr lang="de-DE" dirty="0" err="1"/>
              <a:t>Wyrobnik</a:t>
            </a:r>
            <a:r>
              <a:rPr lang="de-DE" dirty="0"/>
              <a:t>, </a:t>
            </a:r>
            <a:r>
              <a:rPr lang="de-DE" dirty="0" err="1"/>
              <a:t>Irit</a:t>
            </a:r>
            <a:r>
              <a:rPr lang="de-DE" dirty="0"/>
              <a:t>: Das Kunstmuseum als pädagogische Herausforderung. Annäherungen an moderne und zeitgenössische Kunst mit Kindern. Frankfurt/Berlin/Bern u. a. 2000.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83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62743" y="704088"/>
            <a:ext cx="10972800" cy="114300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-25603200" y="1935480"/>
            <a:ext cx="37185600" cy="6555377"/>
          </a:xfrm>
        </p:spPr>
        <p:txBody>
          <a:bodyPr/>
          <a:lstStyle/>
          <a:p>
            <a:pPr marL="0" indent="0" algn="r">
              <a:buNone/>
            </a:pPr>
            <a:r>
              <a:rPr lang="sr-Latn-ME" sz="2800" dirty="0"/>
              <a:t>Dokumentacijsko gradivo projekta</a:t>
            </a:r>
          </a:p>
          <a:p>
            <a:pPr marL="0" indent="0">
              <a:buNone/>
            </a:pPr>
            <a:endParaRPr lang="sr-Latn-ME" sz="2800" dirty="0"/>
          </a:p>
          <a:p>
            <a:pPr marL="0" indent="0" algn="r">
              <a:buNone/>
            </a:pPr>
            <a:r>
              <a:rPr lang="sr-Latn-ME" sz="2800" b="1" dirty="0"/>
              <a:t>Razvijanje sporazumevalnih zmožnosti </a:t>
            </a:r>
          </a:p>
          <a:p>
            <a:pPr marL="0" indent="0" algn="r">
              <a:buNone/>
            </a:pPr>
            <a:r>
              <a:rPr lang="sr-Latn-ME" sz="2800" b="1" dirty="0"/>
              <a:t>s kulturno-umetnostno </a:t>
            </a:r>
            <a:r>
              <a:rPr lang="sr-Latn-ME" sz="2800" b="1" dirty="0" smtClean="0"/>
              <a:t>vzgojo</a:t>
            </a:r>
          </a:p>
          <a:p>
            <a:pPr marL="0" indent="0" algn="r">
              <a:buNone/>
            </a:pPr>
            <a:endParaRPr lang="sr-Latn-ME" sz="2800" b="1" dirty="0"/>
          </a:p>
          <a:p>
            <a:pPr marL="0" indent="0" algn="r">
              <a:buNone/>
            </a:pPr>
            <a:r>
              <a:rPr lang="sr-Latn-ME" sz="2800" b="1" dirty="0" smtClean="0"/>
              <a:t>Šolsko leto 2018/19</a:t>
            </a:r>
            <a:endParaRPr lang="sl-SI" sz="2800" b="1" dirty="0"/>
          </a:p>
          <a:p>
            <a:endParaRPr lang="sl-SI" dirty="0"/>
          </a:p>
        </p:txBody>
      </p:sp>
      <p:pic>
        <p:nvPicPr>
          <p:cNvPr id="11" name="Picture 2" descr="MIZS_slovenščina">
            <a:extLst>
              <a:ext uri="{FF2B5EF4-FFF2-40B4-BE49-F238E27FC236}">
                <a16:creationId xmlns:a16="http://schemas.microsoft.com/office/drawing/2014/main" id="{2805C079-7AFB-4F0D-812E-A82657D2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12" y="686304"/>
            <a:ext cx="2168293" cy="35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Logo_EKP_socialni_sklad_SLO_slogan">
            <a:extLst>
              <a:ext uri="{FF2B5EF4-FFF2-40B4-BE49-F238E27FC236}">
                <a16:creationId xmlns:a16="http://schemas.microsoft.com/office/drawing/2014/main" id="{A2E32C6F-17CE-4E81-A267-69D2BA5B9F7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3246" y="229570"/>
            <a:ext cx="2214207" cy="105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449350A-637D-44E1-98CC-9CB1860368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17" y="681643"/>
            <a:ext cx="1630086" cy="318614"/>
          </a:xfrm>
          <a:prstGeom prst="rect">
            <a:avLst/>
          </a:prstGeom>
        </p:spPr>
      </p:pic>
      <p:pic>
        <p:nvPicPr>
          <p:cNvPr id="14" name="Slika 13" descr="cid:part5.CCD4ADCF.A8D7DF0D@pef.upr.si">
            <a:extLst>
              <a:ext uri="{FF2B5EF4-FFF2-40B4-BE49-F238E27FC236}">
                <a16:creationId xmlns:a16="http://schemas.microsoft.com/office/drawing/2014/main" id="{7320FFCC-CD81-4C48-BD28-98A94AFFDF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48" y="469313"/>
            <a:ext cx="1170573" cy="69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7517" y="232756"/>
            <a:ext cx="1180407" cy="1180407"/>
          </a:xfrm>
          <a:prstGeom prst="rect">
            <a:avLst/>
          </a:prstGeom>
          <a:noFill/>
        </p:spPr>
      </p:pic>
      <p:pic>
        <p:nvPicPr>
          <p:cNvPr id="16" name="Slika 15" descr="C:\Users\Petra\Desktop\PETIDA\logo\logo petida-01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382" y="305017"/>
            <a:ext cx="1203394" cy="9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ravokotnik 16"/>
          <p:cNvSpPr/>
          <p:nvPr/>
        </p:nvSpPr>
        <p:spPr>
          <a:xfrm>
            <a:off x="615143" y="6258472"/>
            <a:ext cx="7861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/>
              <a:t>Operacijo sofinancirata Republika Slovenija in Evropska unija iz Evropskega socialnega sklada. 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156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31800" y="648393"/>
            <a:ext cx="10972800" cy="57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 </a:t>
            </a:r>
            <a:r>
              <a:rPr lang="sl-SI" b="1" dirty="0" smtClean="0"/>
              <a:t>Za ustvarjanje: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stvarjanje preko vmesnika „pravljica“ za lažjo vživljanje v kreativno- </a:t>
            </a:r>
          </a:p>
          <a:p>
            <a:pPr marL="0" indent="0">
              <a:buNone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ustvarjalni proces.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Poustvarjanje kot ustvarjalna metoda,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podbujanje kreativnosti.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Akcijsko ustvarjanje: impresionistično ustvarjanje kolaža na slikovno površino brez vnaprejšnjega načrta/ brez skice/ „skica“ je ponotranjeno doživljanje, pravljice in izpeljank iz nje v realni svet, obisk galerije, predhodno  </a:t>
            </a:r>
          </a:p>
          <a:p>
            <a:pPr marL="0" indent="0">
              <a:buNone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ustvarjanje (najprej se prične ustvarjati podlaga).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Umetnikove  reakcije: </a:t>
            </a:r>
            <a:r>
              <a:rPr lang="sl-SI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risba</a:t>
            </a: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(pobarvanka – primer slabe prakse? test).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Spodbujanje  soustvarjalnega procesa.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Raziskovanje razpona soustvarjalnega procesa.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757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5019" y="1402357"/>
            <a:ext cx="9753600" cy="265425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Korak: </a:t>
            </a:r>
            <a: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OBČUTLJIVOST </a:t>
            </a:r>
            <a:b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Iskanje pravljice in poustvarjanje</a:t>
            </a:r>
            <a:endParaRPr lang="sl-SI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>
          <a:xfrm>
            <a:off x="609600" y="3474720"/>
            <a:ext cx="10972800" cy="2849880"/>
          </a:xfrm>
        </p:spPr>
        <p:txBody>
          <a:bodyPr/>
          <a:lstStyle/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39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572" y="953605"/>
            <a:ext cx="5824845" cy="43587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3417" y="953605"/>
            <a:ext cx="5816052" cy="4358727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548641" y="5603965"/>
            <a:ext cx="483562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Izbor pravljice Rdeča kapica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382987" y="5587341"/>
            <a:ext cx="546154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itchFamily="18" charset="0"/>
                <a:cs typeface="Times New Roman" pitchFamily="18" charset="0"/>
              </a:rPr>
              <a:t>Obnavljanje zgodbe z didaktično kocko</a:t>
            </a:r>
          </a:p>
        </p:txBody>
      </p:sp>
    </p:spTree>
    <p:extLst>
      <p:ext uri="{BB962C8B-B14F-4D97-AF65-F5344CB8AC3E}">
        <p14:creationId xmlns:p14="http://schemas.microsoft.com/office/powerpoint/2010/main" val="20839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8880" y="939359"/>
            <a:ext cx="6453051" cy="484328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411879" y="5963788"/>
            <a:ext cx="84516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Obisk knjižnice, prebiranje pravljice</a:t>
            </a:r>
          </a:p>
        </p:txBody>
      </p:sp>
    </p:spTree>
    <p:extLst>
      <p:ext uri="{BB962C8B-B14F-4D97-AF65-F5344CB8AC3E}">
        <p14:creationId xmlns:p14="http://schemas.microsoft.com/office/powerpoint/2010/main" val="17981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stavitev na zbiranje zamisli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848_TF03460637" id="{108760C4-EDA9-41E9-B7B3-12E496FCC068}" vid="{8AF8BD13-2566-4728-813A-A61CC2627D5F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 poslovnega zbiranja zamisli</Template>
  <TotalTime>6871</TotalTime>
  <Words>1588</Words>
  <Application>Microsoft Office PowerPoint</Application>
  <PresentationFormat>Širokozaslonsko</PresentationFormat>
  <Paragraphs>171</Paragraphs>
  <Slides>54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54</vt:i4>
      </vt:variant>
    </vt:vector>
  </HeadingPairs>
  <TitlesOfParts>
    <vt:vector size="62" baseType="lpstr">
      <vt:lpstr>Arial</vt:lpstr>
      <vt:lpstr>Calibri</vt:lpstr>
      <vt:lpstr>Century Gothic</vt:lpstr>
      <vt:lpstr>Palatino Linotype</vt:lpstr>
      <vt:lpstr>Times New Roman</vt:lpstr>
      <vt:lpstr>Wingdings</vt:lpstr>
      <vt:lpstr>Wingdings 2</vt:lpstr>
      <vt:lpstr>Predstavitev na zbiranje zamisli</vt:lpstr>
      <vt:lpstr>         RDEČA KAPICA  UMETNIŠKA IZKUŠNJA   likovno ustvarjanje po motivu pravljice: Rdeča kapica, brata Grimm  november 2018 – marec 2019</vt:lpstr>
      <vt:lpstr>           Ustvarjalci: Vrtec Ljutomer skupina otrok starih 4 - 5let Simona Kosi in Ingrid Štefančič, vzgojiteljici Ksenija Kosi, ravnateljica   Umetnica: Katja Bednarik Sudec Kulturna ustanova: Galerija Murska Sobota, Splošna knjižnica Ljutomer Strokovna podpora: Darja Štirn, Petra Štirn Janota, Robi Kroflič  UL FF in Zavod PETIDA  </vt:lpstr>
      <vt:lpstr>PowerPointova predstavitev</vt:lpstr>
      <vt:lpstr>PowerPointova predstavitev</vt:lpstr>
      <vt:lpstr>PowerPointova predstavitev</vt:lpstr>
      <vt:lpstr>PowerPointova predstavitev</vt:lpstr>
      <vt:lpstr>1. Korak: OBČUTLJIVOST   Iskanje pravljice in poustvarjanje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2. korak: SEZNANJANJE, OSMISLITEV </vt:lpstr>
      <vt:lpstr>      RAZISKOVANJE</vt:lpstr>
      <vt:lpstr>PowerPointova predstavitev</vt:lpstr>
      <vt:lpstr>PowerPointova predstavitev</vt:lpstr>
      <vt:lpstr>PowerPointova predstavitev</vt:lpstr>
      <vt:lpstr>      3. korak: DIALOŠKOST </vt:lpstr>
      <vt:lpstr> Galerija Murska Sobota  priprava metodologije vodstev: Katja Bednarik Sudec; izvedba vodstev: Jelka Geder, Irma Brodnjak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Umetniški predlog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Ustvarjalni kotiček Večgeneracijskega centra Ljutomer, ki je v bližini vrtca; tam nas je pričakala umetnica.  Ustvarjanje podlage/travnika z vnaprej pripravljenim ali kupljenim materialom, lepljenje, kolaž, …</vt:lpstr>
      <vt:lpstr>PowerPointova predstavitev</vt:lpstr>
      <vt:lpstr>PowerPointova predstavitev</vt:lpstr>
      <vt:lpstr>PowerPointova predstavitev</vt:lpstr>
      <vt:lpstr>1.</vt:lpstr>
      <vt:lpstr>PowerPointova predstavitev</vt:lpstr>
      <vt:lpstr>Umetnica po fazi skupinskega ustvarjanje podlage, na printe pofotografirane podlag nariše enako risbo kot jim je že bila ponujena sprintana na papir v formi pobarvanje, saj jo “piknik z Rdečo kapico v galeriji“ nagovarja k nadaljnji reakciji  - otroci tokrat reagirajo z večjo radostjo, ali zato ker je risba večja, ali zato ker je risba narejena na njihovo podlago - ob tem na straneh platna narišejo jasnejše figure; eden izmed otrok pa na skupinsko risbo skupine otrok na pikniku reagira z risbo svoje družine </vt:lpstr>
      <vt:lpstr>Dejavnosti, ki sledijo</vt:lpstr>
      <vt:lpstr>PowerPointova predstavitev</vt:lpstr>
      <vt:lpstr>Družbeni angažma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ČUSTVA</dc:title>
  <dc:creator>Nelija</dc:creator>
  <cp:lastModifiedBy>Pero</cp:lastModifiedBy>
  <cp:revision>159</cp:revision>
  <dcterms:created xsi:type="dcterms:W3CDTF">2019-01-24T19:18:22Z</dcterms:created>
  <dcterms:modified xsi:type="dcterms:W3CDTF">2020-04-08T06:48:43Z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